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Host Grotesk Medium"/>
      <p:regular r:id="rId16"/>
    </p:embeddedFont>
    <p:embeddedFont>
      <p:font typeface="Host Grotesk Medium"/>
      <p:regular r:id="rId17"/>
    </p:embeddedFont>
    <p:embeddedFont>
      <p:font typeface="Host Grotesk Medium"/>
      <p:regular r:id="rId18"/>
    </p:embeddedFont>
    <p:embeddedFont>
      <p:font typeface="Host Grotesk Medium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2-1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97066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應用於電腦輔助發音訓練的多模態語音特徵融合架構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734878"/>
            <a:ext cx="7556421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運用大語言模型與注意力機制，提升發音評估的準確性與診斷能力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37341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研究背景與挑戰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6534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傳統CAPT系統限制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4223861"/>
            <a:ext cx="353615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評估結果缺乏診斷性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4590931"/>
            <a:ext cx="353615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僅能判斷對錯，無法提供細節分析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4958001"/>
            <a:ext cx="353615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特徵融合方法過於簡化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93790" y="5325070"/>
            <a:ext cx="353615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無法捕捉發音品質的細微差異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4821674" y="36534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學習者需求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4821674" y="4223861"/>
            <a:ext cx="353615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精準的發音錯誤定位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4821674" y="4590931"/>
            <a:ext cx="353615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詳細的改進建議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4821674" y="4958001"/>
            <a:ext cx="353615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個人化學習回饋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4821674" y="5325070"/>
            <a:ext cx="353615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即時性能評估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0912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整體研究目標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547824"/>
            <a:ext cx="4215289" cy="2150864"/>
          </a:xfrm>
          <a:prstGeom prst="roundRect">
            <a:avLst>
              <a:gd name="adj" fmla="val 3876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99768" y="375380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發音錯誤檢測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9768" y="4183023"/>
            <a:ext cx="3803333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Mispronunciation Detection (MDD)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999768" y="4599742"/>
            <a:ext cx="3803333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精確識別學習者發音中的具體錯誤位置與類型，提供針對性的修正建議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5207437" y="3547824"/>
            <a:ext cx="4215408" cy="2150864"/>
          </a:xfrm>
          <a:prstGeom prst="roundRect">
            <a:avLst>
              <a:gd name="adj" fmla="val 3876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13415" y="375380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自動發音評估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5413415" y="4183023"/>
            <a:ext cx="3803452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Automatic Pronunciation Assessment (APA)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5413415" y="4897398"/>
            <a:ext cx="3803452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建立多維度評估機制，從流暢度、準確性、韻律等角度全面分析發音品質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9621203" y="3547824"/>
            <a:ext cx="4215289" cy="2150864"/>
          </a:xfrm>
          <a:prstGeom prst="roundRect">
            <a:avLst>
              <a:gd name="adj" fmla="val 3876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27181" y="375380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語音評分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9827181" y="4183023"/>
            <a:ext cx="3803333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Speech Scoring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9827181" y="4599742"/>
            <a:ext cx="3803333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提供標準化分數系統，支援學習進度追蹤與能力水準認證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28004"/>
            <a:ext cx="545758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研究策略：深化特徵工程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045738"/>
            <a:ext cx="7556421" cy="892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計畫初期將專注於</a:t>
            </a:r>
            <a:pPr algn="l" indent="0" marL="0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深化特徵工程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（Deepening Feature Engineering），這是提升CAPT系統性能的關鍵基礎。傳統方法往往依賴簡單的特徵組合，無法有效捕捉語音信號中的複雜模式。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4161949"/>
            <a:ext cx="7556421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我們的創新方法將開發專為CAPT應用設計的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C3643D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多模態特徵融合架構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，能夠識別並量化發音品質的細微變化，為後續的錯誤檢測與評估提供更豐富的資訊基礎。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280190" y="4980503"/>
            <a:ext cx="7556421" cy="1120973"/>
          </a:xfrm>
          <a:prstGeom prst="roundRect">
            <a:avLst>
              <a:gd name="adj" fmla="val 7436"/>
            </a:avLst>
          </a:prstGeom>
          <a:solidFill>
            <a:srgbClr val="C6E4EB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548" y="5268158"/>
            <a:ext cx="248007" cy="1983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924913" y="5228392"/>
            <a:ext cx="6713339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特徵工程的深化將直接影響系統診斷能力的提升，這是實現精準發音訓練的核心技術突破點。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0484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62218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核心技術架構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379952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01</a:t>
            </a:r>
            <a:endParaRPr lang="en-US" sz="15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694277"/>
            <a:ext cx="6422231" cy="228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48391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大語言模型基底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793790" y="5268397"/>
            <a:ext cx="6422231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採用Titans架構作為特徵融合核心，提供強大的語義理解能力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7414379" y="4379952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02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4379" y="4694277"/>
            <a:ext cx="6422231" cy="2286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14379" y="48391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多源特徵輸入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7414379" y="5268397"/>
            <a:ext cx="6422231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整合logit-based特徵與韻律特徵，捕捉發音的多維度資訊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793790" y="5913239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03</a:t>
            </a:r>
            <a:endParaRPr lang="en-US" sz="15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207800"/>
            <a:ext cx="6422231" cy="228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637246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語義層級融合</a:t>
            </a:r>
            <a:endParaRPr lang="en-US" sz="1950" dirty="0"/>
          </a:p>
        </p:txBody>
      </p:sp>
      <p:sp>
        <p:nvSpPr>
          <p:cNvPr id="15" name="Text 9"/>
          <p:cNvSpPr/>
          <p:nvPr/>
        </p:nvSpPr>
        <p:spPr>
          <a:xfrm>
            <a:off x="793790" y="6801683"/>
            <a:ext cx="6422231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生成高維度融合特徵向量，保留發音品質的細節資訊</a:t>
            </a:r>
            <a:endParaRPr lang="en-US" sz="1550" dirty="0"/>
          </a:p>
        </p:txBody>
      </p:sp>
      <p:sp>
        <p:nvSpPr>
          <p:cNvPr id="16" name="Text 10"/>
          <p:cNvSpPr/>
          <p:nvPr/>
        </p:nvSpPr>
        <p:spPr>
          <a:xfrm>
            <a:off x="7414379" y="5913239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04</a:t>
            </a:r>
            <a:endParaRPr lang="en-US" sz="15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4379" y="6207800"/>
            <a:ext cx="6422231" cy="2286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414379" y="637246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診斷性輸出</a:t>
            </a:r>
            <a:endParaRPr lang="en-US" sz="1950" dirty="0"/>
          </a:p>
        </p:txBody>
      </p:sp>
      <p:sp>
        <p:nvSpPr>
          <p:cNvPr id="19" name="Text 12"/>
          <p:cNvSpPr/>
          <p:nvPr/>
        </p:nvSpPr>
        <p:spPr>
          <a:xfrm>
            <a:off x="7414379" y="6801683"/>
            <a:ext cx="6422231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提供具體的錯誤分析與改進建議，而非僅有對錯判斷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4616" y="505063"/>
            <a:ext cx="6427589" cy="574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注意力機制：智慧型特徵聚合器</a:t>
            </a:r>
            <a:endParaRPr lang="en-US" sz="3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97775" y="1446371"/>
            <a:ext cx="10234732" cy="4684038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0789" y="2615850"/>
            <a:ext cx="658038" cy="65803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034519" y="5018097"/>
            <a:ext cx="1921470" cy="370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輸出向量</a:t>
            </a:r>
            <a:endParaRPr lang="en-US" sz="13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756" y="2617084"/>
            <a:ext cx="658038" cy="65803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612942" y="5018097"/>
            <a:ext cx="1921469" cy="370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加權聚合</a:t>
            </a:r>
            <a:endParaRPr lang="en-US" sz="13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3340" y="2617084"/>
            <a:ext cx="658037" cy="65803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204525" y="5018097"/>
            <a:ext cx="1921469" cy="370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注意力分數</a:t>
            </a:r>
            <a:endParaRPr lang="en-US" sz="135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1762" y="2617084"/>
            <a:ext cx="658037" cy="658037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743466" y="5018097"/>
            <a:ext cx="1921469" cy="370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幀特徵</a:t>
            </a:r>
            <a:endParaRPr lang="en-US" sz="1350" dirty="0"/>
          </a:p>
        </p:txBody>
      </p:sp>
      <p:sp>
        <p:nvSpPr>
          <p:cNvPr id="12" name="Text 5"/>
          <p:cNvSpPr/>
          <p:nvPr/>
        </p:nvSpPr>
        <p:spPr>
          <a:xfrm>
            <a:off x="734616" y="6336983"/>
            <a:ext cx="13161169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傳統的特徵聚合方法（如簡單平均）會遺失重要的時序資訊。我們的</a:t>
            </a:r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64B8CE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注意力機制</a:t>
            </a:r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能夠：</a:t>
            </a:r>
            <a:endParaRPr lang="en-US" sz="1400" dirty="0"/>
          </a:p>
        </p:txBody>
      </p:sp>
      <p:sp>
        <p:nvSpPr>
          <p:cNvPr id="13" name="Text 6"/>
          <p:cNvSpPr/>
          <p:nvPr/>
        </p:nvSpPr>
        <p:spPr>
          <a:xfrm>
            <a:off x="734616" y="6819067"/>
            <a:ext cx="13161169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自動識別與發音品質最相關的音訊片段</a:t>
            </a:r>
            <a:endParaRPr lang="en-US" sz="1400" dirty="0"/>
          </a:p>
        </p:txBody>
      </p:sp>
      <p:sp>
        <p:nvSpPr>
          <p:cNvPr id="14" name="Text 7"/>
          <p:cNvSpPr/>
          <p:nvPr/>
        </p:nvSpPr>
        <p:spPr>
          <a:xfrm>
            <a:off x="734616" y="7158752"/>
            <a:ext cx="13161169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為不同時間點的特徵分配適當的重要性權重</a:t>
            </a:r>
            <a:endParaRPr lang="en-US" sz="1400" dirty="0"/>
          </a:p>
        </p:txBody>
      </p:sp>
      <p:sp>
        <p:nvSpPr>
          <p:cNvPr id="15" name="Text 8"/>
          <p:cNvSpPr/>
          <p:nvPr/>
        </p:nvSpPr>
        <p:spPr>
          <a:xfrm>
            <a:off x="734616" y="7498437"/>
            <a:ext cx="13161169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動態調整聚合策略，適應不同的發音模式</a:t>
            </a:r>
            <a:endParaRPr lang="en-US" sz="1400" dirty="0"/>
          </a:p>
        </p:txBody>
      </p:sp>
      <p:sp>
        <p:nvSpPr>
          <p:cNvPr id="16" name="Text 9"/>
          <p:cNvSpPr/>
          <p:nvPr/>
        </p:nvSpPr>
        <p:spPr>
          <a:xfrm>
            <a:off x="734616" y="7838123"/>
            <a:ext cx="13161169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生成更具鑑別力的特徵向量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8898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多模態特徵整合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82499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Logit-based特徵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395418"/>
            <a:ext cx="76320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音素辨識信心度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2762488"/>
            <a:ext cx="76320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發音清晰度指標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129558"/>
            <a:ext cx="76320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語音品質評估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62557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韻律特徵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93790" y="4196001"/>
            <a:ext cx="76320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音調變化模式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4563070"/>
            <a:ext cx="76320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節奏與停頓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4930140"/>
            <a:ext cx="76320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語調起伏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5297210"/>
            <a:ext cx="76320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重音分佈</a:t>
            </a:r>
            <a:endParaRPr lang="en-US" sz="155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17543" y="1849874"/>
            <a:ext cx="4926568" cy="4926568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793790" y="7222927"/>
            <a:ext cx="13042821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融合架構將這些異質特徵轉換為統一的語義表示，讓系統能夠理解發音的完整脈絡，而非僅依賴單一維度的資訊進行判斷。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1315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實驗設計與驗證方法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968228"/>
            <a:ext cx="4347567" cy="7937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92148" y="39603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對照組設計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992148" y="4389596"/>
            <a:ext cx="3950851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比較三種特徵聚合方法的效能差異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968228"/>
            <a:ext cx="4347567" cy="7937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39715" y="39603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統一評估框架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5339715" y="4389596"/>
            <a:ext cx="3950851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使用相同的下游分類器確保公平比較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968228"/>
            <a:ext cx="4347567" cy="7937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7282" y="39603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量化分析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9687282" y="4389596"/>
            <a:ext cx="3950851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採用MCC分數作為主要評估指標</a:t>
            </a:r>
            <a:endParaRPr lang="en-US" sz="1550" dirty="0"/>
          </a:p>
        </p:txBody>
      </p:sp>
      <p:sp>
        <p:nvSpPr>
          <p:cNvPr id="12" name="Shape 7"/>
          <p:cNvSpPr/>
          <p:nvPr/>
        </p:nvSpPr>
        <p:spPr>
          <a:xfrm>
            <a:off x="793790" y="5108853"/>
            <a:ext cx="4215289" cy="1169313"/>
          </a:xfrm>
          <a:prstGeom prst="roundRect">
            <a:avLst>
              <a:gd name="adj" fmla="val 7129"/>
            </a:avLst>
          </a:prstGeom>
          <a:solidFill>
            <a:srgbClr val="FAF9F5"/>
          </a:solidFill>
          <a:ln w="22860">
            <a:solidFill>
              <a:srgbClr val="BFD3D8"/>
            </a:solidFill>
            <a:prstDash val="solid"/>
          </a:ln>
        </p:spPr>
      </p:sp>
      <p:sp>
        <p:nvSpPr>
          <p:cNvPr id="13" name="Text 8"/>
          <p:cNvSpPr/>
          <p:nvPr/>
        </p:nvSpPr>
        <p:spPr>
          <a:xfrm>
            <a:off x="1015008" y="533007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平均聚合</a:t>
            </a:r>
            <a:endParaRPr lang="en-US" sz="1950" dirty="0"/>
          </a:p>
        </p:txBody>
      </p:sp>
      <p:sp>
        <p:nvSpPr>
          <p:cNvPr id="14" name="Text 9"/>
          <p:cNvSpPr/>
          <p:nvPr/>
        </p:nvSpPr>
        <p:spPr>
          <a:xfrm>
            <a:off x="1015008" y="5759291"/>
            <a:ext cx="3772853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傳統方法，對所有時間框架等權重處理</a:t>
            </a:r>
            <a:endParaRPr lang="en-US" sz="1550" dirty="0"/>
          </a:p>
        </p:txBody>
      </p:sp>
      <p:sp>
        <p:nvSpPr>
          <p:cNvPr id="15" name="Shape 10"/>
          <p:cNvSpPr/>
          <p:nvPr/>
        </p:nvSpPr>
        <p:spPr>
          <a:xfrm>
            <a:off x="5207437" y="5108853"/>
            <a:ext cx="4215408" cy="1169313"/>
          </a:xfrm>
          <a:prstGeom prst="roundRect">
            <a:avLst>
              <a:gd name="adj" fmla="val 7129"/>
            </a:avLst>
          </a:prstGeom>
          <a:solidFill>
            <a:srgbClr val="FAF9F5"/>
          </a:solidFill>
          <a:ln w="22860">
            <a:solidFill>
              <a:srgbClr val="BFD3D8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5428655" y="533007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最大聚合</a:t>
            </a:r>
            <a:endParaRPr lang="en-US" sz="1950" dirty="0"/>
          </a:p>
        </p:txBody>
      </p:sp>
      <p:sp>
        <p:nvSpPr>
          <p:cNvPr id="17" name="Text 12"/>
          <p:cNvSpPr/>
          <p:nvPr/>
        </p:nvSpPr>
        <p:spPr>
          <a:xfrm>
            <a:off x="5428655" y="5759291"/>
            <a:ext cx="3772972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選取最顯著的特徵值，可能遺失重要資訊</a:t>
            </a:r>
            <a:endParaRPr lang="en-US" sz="1550" dirty="0"/>
          </a:p>
        </p:txBody>
      </p:sp>
      <p:sp>
        <p:nvSpPr>
          <p:cNvPr id="18" name="Shape 13"/>
          <p:cNvSpPr/>
          <p:nvPr/>
        </p:nvSpPr>
        <p:spPr>
          <a:xfrm>
            <a:off x="9621203" y="5108853"/>
            <a:ext cx="4215289" cy="1169313"/>
          </a:xfrm>
          <a:prstGeom prst="roundRect">
            <a:avLst>
              <a:gd name="adj" fmla="val 7129"/>
            </a:avLst>
          </a:prstGeom>
          <a:solidFill>
            <a:srgbClr val="FAF9F5"/>
          </a:solidFill>
          <a:ln w="22860">
            <a:solidFill>
              <a:srgbClr val="BFD3D8"/>
            </a:solidFill>
            <a:prstDash val="solid"/>
          </a:ln>
        </p:spPr>
      </p:sp>
      <p:sp>
        <p:nvSpPr>
          <p:cNvPr id="19" name="Text 14"/>
          <p:cNvSpPr/>
          <p:nvPr/>
        </p:nvSpPr>
        <p:spPr>
          <a:xfrm>
            <a:off x="9842421" y="533007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注意力聚合</a:t>
            </a:r>
            <a:endParaRPr lang="en-US" sz="1950" dirty="0"/>
          </a:p>
        </p:txBody>
      </p:sp>
      <p:sp>
        <p:nvSpPr>
          <p:cNvPr id="20" name="Text 15"/>
          <p:cNvSpPr/>
          <p:nvPr/>
        </p:nvSpPr>
        <p:spPr>
          <a:xfrm>
            <a:off x="9842421" y="5759291"/>
            <a:ext cx="3772853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我們提出的方法，動態權重分配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7215" y="396835"/>
            <a:ext cx="3607832" cy="450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研究意義與未來展望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77215" y="1208484"/>
            <a:ext cx="2164675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學術貢獻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577215" y="1623298"/>
            <a:ext cx="6562011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1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首創CAPT領域的LLM特徵融合方法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77215" y="1890236"/>
            <a:ext cx="6562011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1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建立注意力機制在語音評估的新典範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77215" y="2157174"/>
            <a:ext cx="6562011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1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提供可重現的實驗設計框架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77215" y="2517934"/>
            <a:ext cx="2164675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產業應用價值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577215" y="2932748"/>
            <a:ext cx="6562011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1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提升語言學習App的教學效果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577215" y="3199686"/>
            <a:ext cx="6562011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1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降低人工評估成本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577215" y="3466624"/>
            <a:ext cx="6562011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1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支援大規模個人化教學</a:t>
            </a:r>
            <a:endParaRPr lang="en-US" sz="110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8794" y="1226463"/>
            <a:ext cx="6562011" cy="6562011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93671" y="8275320"/>
            <a:ext cx="13259514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這項研究將為電腦輔助語言學習開啟新的技術可能性，讓每位學習者都能獲得如同專業教師般精準的發音指導。</a:t>
            </a:r>
            <a:endParaRPr lang="en-US" sz="1100" dirty="0"/>
          </a:p>
        </p:txBody>
      </p:sp>
      <p:sp>
        <p:nvSpPr>
          <p:cNvPr id="13" name="Shape 10"/>
          <p:cNvSpPr/>
          <p:nvPr/>
        </p:nvSpPr>
        <p:spPr>
          <a:xfrm>
            <a:off x="577215" y="8113038"/>
            <a:ext cx="15240" cy="541020"/>
          </a:xfrm>
          <a:prstGeom prst="rect">
            <a:avLst/>
          </a:prstGeom>
          <a:solidFill>
            <a:srgbClr val="95CCDA"/>
          </a:solidFill>
          <a:ln/>
        </p:spPr>
      </p:sp>
      <p:sp>
        <p:nvSpPr>
          <p:cNvPr id="14" name="Text 11"/>
          <p:cNvSpPr/>
          <p:nvPr/>
        </p:nvSpPr>
        <p:spPr>
          <a:xfrm>
            <a:off x="577215" y="8816340"/>
            <a:ext cx="13475970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未來研究將擴展至多語言支援、情境化評估，以及與虛擬實境技術的整合，打造更沉浸式的語言學習體驗。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2025-09-29T05:33:21Z</dcterms:created>
  <dcterms:modified xsi:type="dcterms:W3CDTF">2025-09-29T05:33:21Z</dcterms:modified>
</cp:coreProperties>
</file>